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21" r:id="rId2"/>
    <p:sldId id="322" r:id="rId3"/>
    <p:sldId id="323" r:id="rId4"/>
    <p:sldId id="262" r:id="rId5"/>
    <p:sldId id="289" r:id="rId6"/>
    <p:sldId id="307" r:id="rId7"/>
    <p:sldId id="257" r:id="rId8"/>
    <p:sldId id="319" r:id="rId9"/>
    <p:sldId id="316" r:id="rId10"/>
    <p:sldId id="317" r:id="rId11"/>
    <p:sldId id="324" r:id="rId12"/>
    <p:sldId id="325" r:id="rId13"/>
    <p:sldId id="331" r:id="rId14"/>
    <p:sldId id="338" r:id="rId15"/>
    <p:sldId id="330" r:id="rId16"/>
    <p:sldId id="328" r:id="rId17"/>
    <p:sldId id="329" r:id="rId18"/>
    <p:sldId id="320" r:id="rId19"/>
    <p:sldId id="265" r:id="rId20"/>
    <p:sldId id="336" r:id="rId21"/>
    <p:sldId id="337" r:id="rId22"/>
    <p:sldId id="333" r:id="rId23"/>
    <p:sldId id="334" r:id="rId24"/>
    <p:sldId id="332" r:id="rId25"/>
    <p:sldId id="33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45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729" autoAdjust="0"/>
  </p:normalViewPr>
  <p:slideViewPr>
    <p:cSldViewPr snapToGrid="0">
      <p:cViewPr varScale="1">
        <p:scale>
          <a:sx n="92" d="100"/>
          <a:sy n="92" d="100"/>
        </p:scale>
        <p:origin x="3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3BFCA-A9C2-49C9-9EE0-99D535ACEC76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78835-2AA9-463D-BCF8-AC0472B18E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622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CRISP-DM</a:t>
            </a:r>
          </a:p>
          <a:p>
            <a:r>
              <a:rPr lang="en-ZA" dirty="0"/>
              <a:t>Team Data Science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78835-2AA9-463D-BCF8-AC0472B18E4C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993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CRISP-DM</a:t>
            </a:r>
          </a:p>
          <a:p>
            <a:r>
              <a:rPr lang="en-ZA" dirty="0"/>
              <a:t>Team Data Science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78835-2AA9-463D-BCF8-AC0472B18E4C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379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A1C9-87DA-42B9-AB5C-F680076EB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3D306-8A30-46D7-BDC4-9828B386C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56D1-E7DC-4702-A33E-04F8C2B4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A518A-B0E6-4BAC-828E-A4183832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816B0-9B7F-4547-B5D2-09F66B44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276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8CA6-F0BE-49A1-A7B2-80317CD7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29CF-1948-456F-85E4-965125CB4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61D69-AD03-48B3-8F27-231A9C1D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C5CB-060E-4AE4-B9FE-C2FB3E0D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3CB2-81CD-4299-B9E0-1802A2EA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503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AFDC6-3C23-4A53-9A12-294D4A20B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15FDA-66BB-4711-85D4-45EA14118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F04CA-740F-4B2D-A7E6-E1D950A2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082B3-9CB7-4DE9-85EA-40EFD302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E0F4A-BD57-4EDC-A83D-10FF920B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43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C6D9-C5BB-40F0-94AE-FF56AA12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F7F1-57B6-4C5B-971E-799F46DA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9C95C-9FF9-47D7-9CAA-F8353294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8DCFD-F25F-4A71-A8D5-C0AFBE5F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12EB7-1B05-481D-8BB1-8772320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720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55AE-BD69-4F33-8439-0949D4B6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5881F-2E59-4B1C-BBE6-CFF21FADA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727F9-FB02-4E7C-B92D-ECC661F1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0C74A-5575-4F6C-B0CC-1F04750E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ADA48-5DE7-4D22-B5AF-C0CDB48F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316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2595-706F-4536-B5E8-A4898ACB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2CC7-B5C4-4DCF-9B74-42B913079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1FC89-B2A9-4E95-9C1C-C6BD6CF72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5752F-A8D8-4902-ADC2-7881DB04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14C35-5126-44D1-A9A8-53F5B982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0B205-9C01-49A9-8FDE-8FB26507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949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CA8C-8AC2-4501-856A-C20DB43DB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CEED5-D9F5-46F7-93F0-9C57BBB45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D2D2E-D2D7-489C-882D-144C608CE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037F6-81B4-4283-957E-9ECC7B844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FCFC7-11B0-42B9-8363-9FAF8F30D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2B9D9-C762-4892-852E-D540A222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57518-1C93-48B8-91A5-4C8CE4BB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358C6-7BC2-4FE8-9D9A-3F240B35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2977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E51E-20B1-4146-B0B6-DACFD4C8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4CB23-081A-4233-8C85-89C1DE9CC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9943A-1126-4456-A130-A13A30B0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2786F-2F3D-4BB4-A35B-4FDC72F2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22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467FA2-6C1B-4847-8BE3-66BA1A22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45912-50DA-4589-A24C-7047B1DC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FB211-E1D1-4B63-B6FF-277D0712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437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4734-BE6C-4D14-90FB-CE3A05DA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72B9B-4D66-42DE-95C3-28D953FD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DD7AF-38F8-4802-8271-595C3787F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D17A5-0FF8-4852-827F-0C943697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73AB7-F315-4D13-9953-FD6686BD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05612-A146-4C01-9E47-3838E506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963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4D78-01AD-4A44-9C45-71A0E804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DDE55-A3E6-4492-ABF6-FBC92726B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A40AE-2DBF-45DF-940F-682635263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28992-8DC2-41E6-8915-81C1AF07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A65A3-C12C-4945-8A0F-3571644A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23245-5ED5-41A3-9835-1349DA86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976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FD49D-9A92-445C-AB55-50FE807C4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FC04-CD1A-469F-8106-0EC4078F5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F421D-8B73-4A92-8713-0748C27ED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B26B7-5422-4C35-8A21-CE85DFE3B1A1}" type="datetimeFigureOut">
              <a:rPr lang="en-ZA" smtClean="0"/>
              <a:t>2020/03/07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5296-8032-4215-B1C0-17C8D5B0B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D0C3-435D-4612-B481-6918F79AC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4FD8A-37DE-4EF3-9CD1-CBCA8F3F5AD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302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blog/2016/12/28/10-things-i-wish-i-knew-before-using-apache-sparkr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5B450A7F-7818-4A18-ABA2-9F72CB5D1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6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BF3237-A7E0-48F0-BF43-E8F0ADE1200A}"/>
              </a:ext>
            </a:extLst>
          </p:cNvPr>
          <p:cNvCxnSpPr/>
          <p:nvPr/>
        </p:nvCxnSpPr>
        <p:spPr>
          <a:xfrm>
            <a:off x="178075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90E93B-38AE-4B2F-8070-697158B57D42}"/>
              </a:ext>
            </a:extLst>
          </p:cNvPr>
          <p:cNvCxnSpPr/>
          <p:nvPr/>
        </p:nvCxnSpPr>
        <p:spPr>
          <a:xfrm>
            <a:off x="3928469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A58E24-2DE5-439E-BF3B-0EEBD0ABA049}"/>
              </a:ext>
            </a:extLst>
          </p:cNvPr>
          <p:cNvGrpSpPr/>
          <p:nvPr/>
        </p:nvGrpSpPr>
        <p:grpSpPr>
          <a:xfrm>
            <a:off x="3747663" y="3216306"/>
            <a:ext cx="211094" cy="211094"/>
            <a:chOff x="3855819" y="4248152"/>
            <a:chExt cx="211094" cy="2110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70EC01-DACF-4728-BAC6-CF9C06BACEC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0D29C2-BDBC-46EF-80DB-A0D9F28E134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C7209A-EF6A-4E6B-8FBB-3AF013C80DFF}"/>
              </a:ext>
            </a:extLst>
          </p:cNvPr>
          <p:cNvCxnSpPr/>
          <p:nvPr/>
        </p:nvCxnSpPr>
        <p:spPr>
          <a:xfrm>
            <a:off x="604590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A0BAF3-5BCE-4152-9810-565063C1C3ED}"/>
              </a:ext>
            </a:extLst>
          </p:cNvPr>
          <p:cNvGrpSpPr/>
          <p:nvPr/>
        </p:nvGrpSpPr>
        <p:grpSpPr>
          <a:xfrm>
            <a:off x="5865094" y="3216306"/>
            <a:ext cx="211094" cy="211094"/>
            <a:chOff x="5973250" y="4248152"/>
            <a:chExt cx="211094" cy="21109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644435-4BFD-4F8D-BEEB-222F00AD143F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E56EF0-0438-4D09-9773-34493625997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E00113-35A4-4E5D-9533-1F4192CFD8D8}"/>
              </a:ext>
            </a:extLst>
          </p:cNvPr>
          <p:cNvGrpSpPr/>
          <p:nvPr/>
        </p:nvGrpSpPr>
        <p:grpSpPr>
          <a:xfrm>
            <a:off x="8010101" y="3216306"/>
            <a:ext cx="211094" cy="211094"/>
            <a:chOff x="8118257" y="4248152"/>
            <a:chExt cx="211094" cy="21109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32BBAB-B0B7-4DAB-976D-9C16783B3277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FB5495-807B-4458-9E79-4F676F34A6AC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DFD868-815C-4229-8385-D9D35E8537D7}"/>
              </a:ext>
            </a:extLst>
          </p:cNvPr>
          <p:cNvGrpSpPr/>
          <p:nvPr/>
        </p:nvGrpSpPr>
        <p:grpSpPr>
          <a:xfrm>
            <a:off x="2621478" y="2323779"/>
            <a:ext cx="2289049" cy="548656"/>
            <a:chOff x="1514240" y="4816886"/>
            <a:chExt cx="2289049" cy="5486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7EFF0B-9E52-443E-B089-517D9B90B69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MapReduce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89D38-7E7F-4BA3-B58F-33CF64CF6EA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D827CD-A493-45CD-9AA2-6C19791517FB}"/>
              </a:ext>
            </a:extLst>
          </p:cNvPr>
          <p:cNvSpPr txBox="1"/>
          <p:nvPr/>
        </p:nvSpPr>
        <p:spPr>
          <a:xfrm>
            <a:off x="2670301" y="265523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2004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F6B5D6-98AD-4A5A-85B9-7EE68BD2DCCB}"/>
              </a:ext>
            </a:extLst>
          </p:cNvPr>
          <p:cNvGrpSpPr/>
          <p:nvPr/>
        </p:nvGrpSpPr>
        <p:grpSpPr>
          <a:xfrm>
            <a:off x="4843319" y="3840756"/>
            <a:ext cx="2289049" cy="888085"/>
            <a:chOff x="1514240" y="4816886"/>
            <a:chExt cx="2289049" cy="8880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91D1E4-D060-4016-BDDF-3EF816B9D09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Apache Hadoop Project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6FFA98-DCD8-428D-8A6D-AB112787D0D0}"/>
                </a:ext>
              </a:extLst>
            </p:cNvPr>
            <p:cNvSpPr txBox="1"/>
            <p:nvPr/>
          </p:nvSpPr>
          <p:spPr>
            <a:xfrm>
              <a:off x="1746246" y="5427972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A9E5D8D-9DA1-438C-AC72-051C8EA6A1E7}"/>
              </a:ext>
            </a:extLst>
          </p:cNvPr>
          <p:cNvSpPr txBox="1"/>
          <p:nvPr/>
        </p:nvSpPr>
        <p:spPr>
          <a:xfrm>
            <a:off x="4843319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BA71"/>
                </a:solidFill>
                <a:latin typeface="Tw Cen MT" panose="020B0602020104020603" pitchFamily="34" charset="0"/>
              </a:rPr>
              <a:t>2006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0D7E39-F981-4DA1-8CCF-8253B851C7D9}"/>
              </a:ext>
            </a:extLst>
          </p:cNvPr>
          <p:cNvGrpSpPr/>
          <p:nvPr/>
        </p:nvGrpSpPr>
        <p:grpSpPr>
          <a:xfrm>
            <a:off x="6954888" y="2314926"/>
            <a:ext cx="2289049" cy="548656"/>
            <a:chOff x="1514240" y="4816886"/>
            <a:chExt cx="2289049" cy="54865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E89E16-7400-4320-ADB4-CF5B31EE1969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Spark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A6DB75-2F0B-4A8A-818B-33B77B46C59D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7C9B44B-C9B2-4049-83F4-8B1FED480741}"/>
              </a:ext>
            </a:extLst>
          </p:cNvPr>
          <p:cNvSpPr txBox="1"/>
          <p:nvPr/>
        </p:nvSpPr>
        <p:spPr>
          <a:xfrm>
            <a:off x="6983040" y="263747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C9A60"/>
                </a:solidFill>
                <a:latin typeface="Tw Cen MT" panose="020B0602020104020603" pitchFamily="34" charset="0"/>
              </a:rPr>
              <a:t>2012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F0F76-C2C9-42F1-A2B8-27E91166186F}"/>
              </a:ext>
            </a:extLst>
          </p:cNvPr>
          <p:cNvGrpSpPr/>
          <p:nvPr/>
        </p:nvGrpSpPr>
        <p:grpSpPr>
          <a:xfrm>
            <a:off x="3190978" y="3936237"/>
            <a:ext cx="1275682" cy="1275682"/>
            <a:chOff x="3190978" y="3936237"/>
            <a:chExt cx="1275682" cy="12756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22AAD22-0125-4837-AFDB-50C018D94150}"/>
                </a:ext>
              </a:extLst>
            </p:cNvPr>
            <p:cNvGrpSpPr/>
            <p:nvPr/>
          </p:nvGrpSpPr>
          <p:grpSpPr>
            <a:xfrm rot="10800000">
              <a:off x="3190978" y="3936237"/>
              <a:ext cx="1275682" cy="1275682"/>
              <a:chOff x="3319430" y="2486360"/>
              <a:chExt cx="1275682" cy="1275682"/>
            </a:xfrm>
          </p:grpSpPr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A88C6F57-3EE7-41A2-8618-01284AA75CA1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40E353-EF37-4CB9-B8F5-148946742CD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8CC67841-9FD4-4729-8D16-0DAF5F74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772" y="4251827"/>
              <a:ext cx="682443" cy="68244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63DE8F-F6E6-424D-BF9F-E82590E706F1}"/>
              </a:ext>
            </a:extLst>
          </p:cNvPr>
          <p:cNvGrpSpPr/>
          <p:nvPr/>
        </p:nvGrpSpPr>
        <p:grpSpPr>
          <a:xfrm>
            <a:off x="5322015" y="1454514"/>
            <a:ext cx="1275682" cy="1275682"/>
            <a:chOff x="5322015" y="1454514"/>
            <a:chExt cx="1275682" cy="127568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E1E26-67F5-499C-B930-93BA7EA157F6}"/>
                </a:ext>
              </a:extLst>
            </p:cNvPr>
            <p:cNvGrpSpPr/>
            <p:nvPr/>
          </p:nvGrpSpPr>
          <p:grpSpPr>
            <a:xfrm>
              <a:off x="5322015" y="1454514"/>
              <a:ext cx="1275682" cy="1275682"/>
              <a:chOff x="5430171" y="2486360"/>
              <a:chExt cx="1275682" cy="1275682"/>
            </a:xfrm>
          </p:grpSpPr>
          <p:sp>
            <p:nvSpPr>
              <p:cNvPr id="80" name="Teardrop 79">
                <a:extLst>
                  <a:ext uri="{FF2B5EF4-FFF2-40B4-BE49-F238E27FC236}">
                    <a16:creationId xmlns:a16="http://schemas.microsoft.com/office/drawing/2014/main" id="{99CA0BEB-327C-45F2-B951-77E5AA7DF097}"/>
                  </a:ext>
                </a:extLst>
              </p:cNvPr>
              <p:cNvSpPr/>
              <p:nvPr/>
            </p:nvSpPr>
            <p:spPr>
              <a:xfrm rot="8100000">
                <a:off x="5430171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DBA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6A9ACC-559E-41A5-8F15-FC4583D4D8F3}"/>
                  </a:ext>
                </a:extLst>
              </p:cNvPr>
              <p:cNvSpPr/>
              <p:nvPr/>
            </p:nvSpPr>
            <p:spPr>
              <a:xfrm>
                <a:off x="5624520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" name="Graphic 91" descr="Elephant">
              <a:extLst>
                <a:ext uri="{FF2B5EF4-FFF2-40B4-BE49-F238E27FC236}">
                  <a16:creationId xmlns:a16="http://schemas.microsoft.com/office/drawing/2014/main" id="{FE8BED63-8EE2-442D-A297-CA629564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4353" y="1740454"/>
              <a:ext cx="715204" cy="7152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4A6789-85C0-45F1-8551-6D0A3DF116B1}"/>
              </a:ext>
            </a:extLst>
          </p:cNvPr>
          <p:cNvGrpSpPr/>
          <p:nvPr/>
        </p:nvGrpSpPr>
        <p:grpSpPr>
          <a:xfrm>
            <a:off x="7475730" y="3853817"/>
            <a:ext cx="1275682" cy="1275682"/>
            <a:chOff x="7475730" y="3853817"/>
            <a:chExt cx="1275682" cy="127568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90E74B7-7FE2-487E-83AF-E4F0495CA43D}"/>
                </a:ext>
              </a:extLst>
            </p:cNvPr>
            <p:cNvGrpSpPr/>
            <p:nvPr/>
          </p:nvGrpSpPr>
          <p:grpSpPr>
            <a:xfrm rot="10800000">
              <a:off x="7475730" y="3853817"/>
              <a:ext cx="1275682" cy="1275682"/>
              <a:chOff x="7628074" y="2582196"/>
              <a:chExt cx="1275682" cy="1275682"/>
            </a:xfrm>
          </p:grpSpPr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18801FFB-4FA2-4F70-A04B-DF40F9AF099B}"/>
                  </a:ext>
                </a:extLst>
              </p:cNvPr>
              <p:cNvSpPr/>
              <p:nvPr/>
            </p:nvSpPr>
            <p:spPr>
              <a:xfrm rot="8100000">
                <a:off x="7628074" y="2582196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7C9A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9A02BA0-B3DA-4464-9A97-8CE1267123CC}"/>
                  </a:ext>
                </a:extLst>
              </p:cNvPr>
              <p:cNvSpPr/>
              <p:nvPr/>
            </p:nvSpPr>
            <p:spPr>
              <a:xfrm>
                <a:off x="7835230" y="2747481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4" name="Graphic 93" descr="Fireworks">
              <a:extLst>
                <a:ext uri="{FF2B5EF4-FFF2-40B4-BE49-F238E27FC236}">
                  <a16:creationId xmlns:a16="http://schemas.microsoft.com/office/drawing/2014/main" id="{096EACA2-C48B-4271-8B28-CDD5EFDA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6917" y="4254249"/>
              <a:ext cx="581294" cy="581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2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47E955-B1DD-470A-AA52-9DBB27BEB939}"/>
              </a:ext>
            </a:extLst>
          </p:cNvPr>
          <p:cNvGrpSpPr/>
          <p:nvPr/>
        </p:nvGrpSpPr>
        <p:grpSpPr>
          <a:xfrm>
            <a:off x="620806" y="1922931"/>
            <a:ext cx="4034118" cy="3361764"/>
            <a:chOff x="4007223" y="1497106"/>
            <a:chExt cx="4034118" cy="33617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4C8F92A-0BD4-4E5C-A70B-A714ABE277B8}"/>
                </a:ext>
              </a:extLst>
            </p:cNvPr>
            <p:cNvSpPr/>
            <p:nvPr/>
          </p:nvSpPr>
          <p:spPr>
            <a:xfrm>
              <a:off x="4007223" y="1497106"/>
              <a:ext cx="4034118" cy="3361764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A1EE61FD-BCC3-4F3A-80F0-CAD36BC94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572" y="1624157"/>
              <a:ext cx="2859742" cy="285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36D796-26AC-48A1-866B-5C85A63AACEC}"/>
              </a:ext>
            </a:extLst>
          </p:cNvPr>
          <p:cNvGrpSpPr/>
          <p:nvPr/>
        </p:nvGrpSpPr>
        <p:grpSpPr>
          <a:xfrm>
            <a:off x="5172636" y="932330"/>
            <a:ext cx="5396752" cy="1192306"/>
            <a:chOff x="5172636" y="932330"/>
            <a:chExt cx="5396752" cy="11923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AA34D2-6D47-4C08-A75E-8D0D0CBBB366}"/>
                </a:ext>
              </a:extLst>
            </p:cNvPr>
            <p:cNvSpPr txBox="1"/>
            <p:nvPr/>
          </p:nvSpPr>
          <p:spPr>
            <a:xfrm>
              <a:off x="6759390" y="1166579"/>
              <a:ext cx="3809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solidFill>
                    <a:srgbClr val="FF6056"/>
                  </a:solidFill>
                  <a:latin typeface="Tw Cen MT" panose="020B0602020104020603" pitchFamily="34" charset="0"/>
                </a:rPr>
                <a:t>DataFrames</a:t>
              </a:r>
              <a:r>
                <a:rPr lang="en-US" sz="2800" b="1" dirty="0">
                  <a:solidFill>
                    <a:srgbClr val="FF6056"/>
                  </a:solidFill>
                  <a:latin typeface="Tw Cen MT" panose="020B0602020104020603" pitchFamily="34" charset="0"/>
                </a:rPr>
                <a:t> API / SQL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3AB274C-E7D1-462B-9EA0-284E4888CD4B}"/>
                </a:ext>
              </a:extLst>
            </p:cNvPr>
            <p:cNvSpPr/>
            <p:nvPr/>
          </p:nvSpPr>
          <p:spPr>
            <a:xfrm>
              <a:off x="5172636" y="932330"/>
              <a:ext cx="1299882" cy="1192306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12" name="Graphic 11" descr="Table">
            <a:extLst>
              <a:ext uri="{FF2B5EF4-FFF2-40B4-BE49-F238E27FC236}">
                <a16:creationId xmlns:a16="http://schemas.microsoft.com/office/drawing/2014/main" id="{EB67EFF7-7442-446F-9CC6-555D53694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5377" y="1071283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ED5265C-8877-4C88-B66D-F810651465E6}"/>
              </a:ext>
            </a:extLst>
          </p:cNvPr>
          <p:cNvGrpSpPr/>
          <p:nvPr/>
        </p:nvGrpSpPr>
        <p:grpSpPr>
          <a:xfrm>
            <a:off x="5822577" y="2271592"/>
            <a:ext cx="4616822" cy="1192306"/>
            <a:chOff x="6062383" y="2358036"/>
            <a:chExt cx="4616822" cy="11923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7FD9E0-ADF8-449A-A886-9536E115CE12}"/>
                </a:ext>
              </a:extLst>
            </p:cNvPr>
            <p:cNvGrpSpPr/>
            <p:nvPr/>
          </p:nvGrpSpPr>
          <p:grpSpPr>
            <a:xfrm>
              <a:off x="6062383" y="2358036"/>
              <a:ext cx="1299882" cy="1192306"/>
              <a:chOff x="6062383" y="2358036"/>
              <a:chExt cx="1299882" cy="119230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A433FBF-20D3-47AD-ACA0-C18775CC00E5}"/>
                  </a:ext>
                </a:extLst>
              </p:cNvPr>
              <p:cNvSpPr/>
              <p:nvPr/>
            </p:nvSpPr>
            <p:spPr>
              <a:xfrm>
                <a:off x="6062383" y="2358036"/>
                <a:ext cx="1299882" cy="11923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18" name="Graphic 17" descr="Chevron arrows">
                <a:extLst>
                  <a:ext uri="{FF2B5EF4-FFF2-40B4-BE49-F238E27FC236}">
                    <a16:creationId xmlns:a16="http://schemas.microsoft.com/office/drawing/2014/main" id="{DAB5ECFA-9970-4D91-9CF6-621DED657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255124" y="251446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D84FAF-0E86-4E23-8F04-40C950527D7E}"/>
                </a:ext>
              </a:extLst>
            </p:cNvPr>
            <p:cNvSpPr txBox="1"/>
            <p:nvPr/>
          </p:nvSpPr>
          <p:spPr>
            <a:xfrm>
              <a:off x="7604312" y="2692579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Streaming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2CFD48-FE65-462E-B282-3240C489537E}"/>
              </a:ext>
            </a:extLst>
          </p:cNvPr>
          <p:cNvGrpSpPr/>
          <p:nvPr/>
        </p:nvGrpSpPr>
        <p:grpSpPr>
          <a:xfrm>
            <a:off x="6615206" y="3610852"/>
            <a:ext cx="4704229" cy="1192306"/>
            <a:chOff x="6304430" y="3818965"/>
            <a:chExt cx="4704229" cy="119230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E4194D-855F-4FF5-8513-F9587CD2CE81}"/>
                </a:ext>
              </a:extLst>
            </p:cNvPr>
            <p:cNvGrpSpPr/>
            <p:nvPr/>
          </p:nvGrpSpPr>
          <p:grpSpPr>
            <a:xfrm>
              <a:off x="6304430" y="3818965"/>
              <a:ext cx="1299882" cy="1192306"/>
              <a:chOff x="6304430" y="3818965"/>
              <a:chExt cx="1299882" cy="119230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4F5E2E0-0C41-46F8-8AA5-8DB0771FD897}"/>
                  </a:ext>
                </a:extLst>
              </p:cNvPr>
              <p:cNvSpPr/>
              <p:nvPr/>
            </p:nvSpPr>
            <p:spPr>
              <a:xfrm>
                <a:off x="6304430" y="3818965"/>
                <a:ext cx="1299882" cy="119230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>
                  <a:solidFill>
                    <a:schemeClr val="accent6"/>
                  </a:solidFill>
                </a:endParaRPr>
              </a:p>
            </p:txBody>
          </p:sp>
          <p:pic>
            <p:nvPicPr>
              <p:cNvPr id="16" name="Graphic 15" descr="Cycle with people">
                <a:extLst>
                  <a:ext uri="{FF2B5EF4-FFF2-40B4-BE49-F238E27FC236}">
                    <a16:creationId xmlns:a16="http://schemas.microsoft.com/office/drawing/2014/main" id="{1493A6A0-5265-428F-8D09-CE44BDCB5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472518" y="390367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501933-2C58-4AE7-AC58-E614AFAFFDB5}"/>
                </a:ext>
              </a:extLst>
            </p:cNvPr>
            <p:cNvSpPr txBox="1"/>
            <p:nvPr/>
          </p:nvSpPr>
          <p:spPr>
            <a:xfrm>
              <a:off x="7933766" y="4153508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6"/>
                  </a:solidFill>
                  <a:latin typeface="Tw Cen MT" panose="020B0602020104020603" pitchFamily="34" charset="0"/>
                </a:rPr>
                <a:t>Graph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945FA3-557D-40FB-8A5C-F84C28C42FBC}"/>
              </a:ext>
            </a:extLst>
          </p:cNvPr>
          <p:cNvGrpSpPr/>
          <p:nvPr/>
        </p:nvGrpSpPr>
        <p:grpSpPr>
          <a:xfrm>
            <a:off x="7240494" y="4994937"/>
            <a:ext cx="4656044" cy="1192307"/>
            <a:chOff x="5303745" y="4939553"/>
            <a:chExt cx="4656044" cy="11923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B40932A-357D-4454-995C-F69A600238FF}"/>
                </a:ext>
              </a:extLst>
            </p:cNvPr>
            <p:cNvGrpSpPr/>
            <p:nvPr/>
          </p:nvGrpSpPr>
          <p:grpSpPr>
            <a:xfrm>
              <a:off x="5303745" y="4939553"/>
              <a:ext cx="1299882" cy="1192306"/>
              <a:chOff x="5303745" y="4939553"/>
              <a:chExt cx="1299882" cy="119230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AE162D3-4ECF-4A7C-96BE-DC27D9AEA9E4}"/>
                  </a:ext>
                </a:extLst>
              </p:cNvPr>
              <p:cNvSpPr/>
              <p:nvPr/>
            </p:nvSpPr>
            <p:spPr>
              <a:xfrm>
                <a:off x="5303745" y="4939553"/>
                <a:ext cx="1299882" cy="1192306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14" name="Graphic 13" descr="Brain">
                <a:extLst>
                  <a:ext uri="{FF2B5EF4-FFF2-40B4-BE49-F238E27FC236}">
                    <a16:creationId xmlns:a16="http://schemas.microsoft.com/office/drawing/2014/main" id="{82AB6F8C-621F-4CCC-A1A8-96098B74A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96486" y="510083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433F86-E085-4BC0-8E56-4455F0A2F2BC}"/>
                </a:ext>
              </a:extLst>
            </p:cNvPr>
            <p:cNvSpPr txBox="1"/>
            <p:nvPr/>
          </p:nvSpPr>
          <p:spPr>
            <a:xfrm>
              <a:off x="6884896" y="5296421"/>
              <a:ext cx="3074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Tw Cen MT" panose="020B0602020104020603" pitchFamily="34" charset="0"/>
                </a:rP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680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2FA4E1-D217-4CB1-A80D-9679FFDE49EB}"/>
              </a:ext>
            </a:extLst>
          </p:cNvPr>
          <p:cNvCxnSpPr/>
          <p:nvPr/>
        </p:nvCxnSpPr>
        <p:spPr>
          <a:xfrm>
            <a:off x="8161272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BF3237-A7E0-48F0-BF43-E8F0ADE1200A}"/>
              </a:ext>
            </a:extLst>
          </p:cNvPr>
          <p:cNvCxnSpPr/>
          <p:nvPr/>
        </p:nvCxnSpPr>
        <p:spPr>
          <a:xfrm>
            <a:off x="178075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90E93B-38AE-4B2F-8070-697158B57D42}"/>
              </a:ext>
            </a:extLst>
          </p:cNvPr>
          <p:cNvCxnSpPr/>
          <p:nvPr/>
        </p:nvCxnSpPr>
        <p:spPr>
          <a:xfrm>
            <a:off x="3928469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A58E24-2DE5-439E-BF3B-0EEBD0ABA049}"/>
              </a:ext>
            </a:extLst>
          </p:cNvPr>
          <p:cNvGrpSpPr/>
          <p:nvPr/>
        </p:nvGrpSpPr>
        <p:grpSpPr>
          <a:xfrm>
            <a:off x="3747663" y="3216306"/>
            <a:ext cx="211094" cy="211094"/>
            <a:chOff x="3855819" y="4248152"/>
            <a:chExt cx="211094" cy="2110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70EC01-DACF-4728-BAC6-CF9C06BACEC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0D29C2-BDBC-46EF-80DB-A0D9F28E134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C7209A-EF6A-4E6B-8FBB-3AF013C80DFF}"/>
              </a:ext>
            </a:extLst>
          </p:cNvPr>
          <p:cNvCxnSpPr/>
          <p:nvPr/>
        </p:nvCxnSpPr>
        <p:spPr>
          <a:xfrm>
            <a:off x="604590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A0BAF3-5BCE-4152-9810-565063C1C3ED}"/>
              </a:ext>
            </a:extLst>
          </p:cNvPr>
          <p:cNvGrpSpPr/>
          <p:nvPr/>
        </p:nvGrpSpPr>
        <p:grpSpPr>
          <a:xfrm>
            <a:off x="5865094" y="3216306"/>
            <a:ext cx="211094" cy="211094"/>
            <a:chOff x="5973250" y="4248152"/>
            <a:chExt cx="211094" cy="21109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644435-4BFD-4F8D-BEEB-222F00AD143F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E56EF0-0438-4D09-9773-34493625997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E00113-35A4-4E5D-9533-1F4192CFD8D8}"/>
              </a:ext>
            </a:extLst>
          </p:cNvPr>
          <p:cNvGrpSpPr/>
          <p:nvPr/>
        </p:nvGrpSpPr>
        <p:grpSpPr>
          <a:xfrm>
            <a:off x="8010101" y="3216306"/>
            <a:ext cx="211094" cy="211094"/>
            <a:chOff x="8118257" y="4248152"/>
            <a:chExt cx="211094" cy="21109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32BBAB-B0B7-4DAB-976D-9C16783B3277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FB5495-807B-4458-9E79-4F676F34A6AC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D2C35A-11F6-42A9-9D14-0B2D9CBAEF12}"/>
              </a:ext>
            </a:extLst>
          </p:cNvPr>
          <p:cNvGrpSpPr/>
          <p:nvPr/>
        </p:nvGrpSpPr>
        <p:grpSpPr>
          <a:xfrm>
            <a:off x="10125473" y="3216306"/>
            <a:ext cx="211094" cy="211094"/>
            <a:chOff x="10233629" y="4248152"/>
            <a:chExt cx="211094" cy="21109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613452-E11A-4B09-9490-725A83B013F9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830C18-D034-4C9E-B106-1BE583D40CEB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DFD868-815C-4229-8385-D9D35E8537D7}"/>
              </a:ext>
            </a:extLst>
          </p:cNvPr>
          <p:cNvGrpSpPr/>
          <p:nvPr/>
        </p:nvGrpSpPr>
        <p:grpSpPr>
          <a:xfrm>
            <a:off x="2621478" y="2323779"/>
            <a:ext cx="2289049" cy="548656"/>
            <a:chOff x="1514240" y="4816886"/>
            <a:chExt cx="2289049" cy="5486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7EFF0B-9E52-443E-B089-517D9B90B69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MapReduce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89D38-7E7F-4BA3-B58F-33CF64CF6EA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D827CD-A493-45CD-9AA2-6C19791517FB}"/>
              </a:ext>
            </a:extLst>
          </p:cNvPr>
          <p:cNvSpPr txBox="1"/>
          <p:nvPr/>
        </p:nvSpPr>
        <p:spPr>
          <a:xfrm>
            <a:off x="2670301" y="265523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2004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F6B5D6-98AD-4A5A-85B9-7EE68BD2DCCB}"/>
              </a:ext>
            </a:extLst>
          </p:cNvPr>
          <p:cNvGrpSpPr/>
          <p:nvPr/>
        </p:nvGrpSpPr>
        <p:grpSpPr>
          <a:xfrm>
            <a:off x="4843319" y="3840756"/>
            <a:ext cx="2289049" cy="888085"/>
            <a:chOff x="1514240" y="4816886"/>
            <a:chExt cx="2289049" cy="8880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91D1E4-D060-4016-BDDF-3EF816B9D09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Apache Hadoop Project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6FFA98-DCD8-428D-8A6D-AB112787D0D0}"/>
                </a:ext>
              </a:extLst>
            </p:cNvPr>
            <p:cNvSpPr txBox="1"/>
            <p:nvPr/>
          </p:nvSpPr>
          <p:spPr>
            <a:xfrm>
              <a:off x="1746246" y="5427972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A9E5D8D-9DA1-438C-AC72-051C8EA6A1E7}"/>
              </a:ext>
            </a:extLst>
          </p:cNvPr>
          <p:cNvSpPr txBox="1"/>
          <p:nvPr/>
        </p:nvSpPr>
        <p:spPr>
          <a:xfrm>
            <a:off x="4843319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DBA71"/>
                </a:solidFill>
                <a:latin typeface="Tw Cen MT" panose="020B0602020104020603" pitchFamily="34" charset="0"/>
              </a:rPr>
              <a:t>2006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0D7E39-F981-4DA1-8CCF-8253B851C7D9}"/>
              </a:ext>
            </a:extLst>
          </p:cNvPr>
          <p:cNvGrpSpPr/>
          <p:nvPr/>
        </p:nvGrpSpPr>
        <p:grpSpPr>
          <a:xfrm>
            <a:off x="6954888" y="2314926"/>
            <a:ext cx="2289049" cy="548656"/>
            <a:chOff x="1514240" y="4816886"/>
            <a:chExt cx="2289049" cy="54865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3E89E16-7400-4320-ADB4-CF5B31EE1969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Spark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A6DB75-2F0B-4A8A-818B-33B77B46C59D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7C9B44B-C9B2-4049-83F4-8B1FED480741}"/>
              </a:ext>
            </a:extLst>
          </p:cNvPr>
          <p:cNvSpPr txBox="1"/>
          <p:nvPr/>
        </p:nvSpPr>
        <p:spPr>
          <a:xfrm>
            <a:off x="6983040" y="263747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C9A60"/>
                </a:solidFill>
                <a:latin typeface="Tw Cen MT" panose="020B0602020104020603" pitchFamily="34" charset="0"/>
              </a:rPr>
              <a:t>2012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8C6C316-0F29-4283-88E8-863CF0EE3AE7}"/>
              </a:ext>
            </a:extLst>
          </p:cNvPr>
          <p:cNvGrpSpPr/>
          <p:nvPr/>
        </p:nvGrpSpPr>
        <p:grpSpPr>
          <a:xfrm>
            <a:off x="9098928" y="3840756"/>
            <a:ext cx="2289049" cy="548656"/>
            <a:chOff x="1514240" y="4816886"/>
            <a:chExt cx="2289049" cy="5486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E7F6418-833F-4938-A5C6-07C9DA3A3DF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Databricks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8A548E-F6BE-4400-92F5-33DD01F3BA9C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C855399-F623-44A7-8584-FC3FCF911D29}"/>
              </a:ext>
            </a:extLst>
          </p:cNvPr>
          <p:cNvSpPr txBox="1"/>
          <p:nvPr/>
        </p:nvSpPr>
        <p:spPr>
          <a:xfrm>
            <a:off x="9098928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2013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F0F76-C2C9-42F1-A2B8-27E91166186F}"/>
              </a:ext>
            </a:extLst>
          </p:cNvPr>
          <p:cNvGrpSpPr/>
          <p:nvPr/>
        </p:nvGrpSpPr>
        <p:grpSpPr>
          <a:xfrm>
            <a:off x="3190978" y="3936237"/>
            <a:ext cx="1275682" cy="1275682"/>
            <a:chOff x="3190978" y="3936237"/>
            <a:chExt cx="1275682" cy="12756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22AAD22-0125-4837-AFDB-50C018D94150}"/>
                </a:ext>
              </a:extLst>
            </p:cNvPr>
            <p:cNvGrpSpPr/>
            <p:nvPr/>
          </p:nvGrpSpPr>
          <p:grpSpPr>
            <a:xfrm rot="10800000">
              <a:off x="3190978" y="3936237"/>
              <a:ext cx="1275682" cy="1275682"/>
              <a:chOff x="3319430" y="2486360"/>
              <a:chExt cx="1275682" cy="1275682"/>
            </a:xfrm>
          </p:grpSpPr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A88C6F57-3EE7-41A2-8618-01284AA75CA1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40E353-EF37-4CB9-B8F5-148946742CD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8CC67841-9FD4-4729-8D16-0DAF5F74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772" y="4251827"/>
              <a:ext cx="682443" cy="68244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63DE8F-F6E6-424D-BF9F-E82590E706F1}"/>
              </a:ext>
            </a:extLst>
          </p:cNvPr>
          <p:cNvGrpSpPr/>
          <p:nvPr/>
        </p:nvGrpSpPr>
        <p:grpSpPr>
          <a:xfrm>
            <a:off x="5322015" y="1454514"/>
            <a:ext cx="1275682" cy="1275682"/>
            <a:chOff x="5322015" y="1454514"/>
            <a:chExt cx="1275682" cy="127568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B9E1E26-67F5-499C-B930-93BA7EA157F6}"/>
                </a:ext>
              </a:extLst>
            </p:cNvPr>
            <p:cNvGrpSpPr/>
            <p:nvPr/>
          </p:nvGrpSpPr>
          <p:grpSpPr>
            <a:xfrm>
              <a:off x="5322015" y="1454514"/>
              <a:ext cx="1275682" cy="1275682"/>
              <a:chOff x="5430171" y="2486360"/>
              <a:chExt cx="1275682" cy="1275682"/>
            </a:xfrm>
          </p:grpSpPr>
          <p:sp>
            <p:nvSpPr>
              <p:cNvPr id="80" name="Teardrop 79">
                <a:extLst>
                  <a:ext uri="{FF2B5EF4-FFF2-40B4-BE49-F238E27FC236}">
                    <a16:creationId xmlns:a16="http://schemas.microsoft.com/office/drawing/2014/main" id="{99CA0BEB-327C-45F2-B951-77E5AA7DF097}"/>
                  </a:ext>
                </a:extLst>
              </p:cNvPr>
              <p:cNvSpPr/>
              <p:nvPr/>
            </p:nvSpPr>
            <p:spPr>
              <a:xfrm rot="8100000">
                <a:off x="5430171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DBA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06A9ACC-559E-41A5-8F15-FC4583D4D8F3}"/>
                  </a:ext>
                </a:extLst>
              </p:cNvPr>
              <p:cNvSpPr/>
              <p:nvPr/>
            </p:nvSpPr>
            <p:spPr>
              <a:xfrm>
                <a:off x="5624520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2" name="Graphic 91" descr="Elephant">
              <a:extLst>
                <a:ext uri="{FF2B5EF4-FFF2-40B4-BE49-F238E27FC236}">
                  <a16:creationId xmlns:a16="http://schemas.microsoft.com/office/drawing/2014/main" id="{FE8BED63-8EE2-442D-A297-CA629564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4353" y="1740454"/>
              <a:ext cx="715204" cy="71520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4A6789-85C0-45F1-8551-6D0A3DF116B1}"/>
              </a:ext>
            </a:extLst>
          </p:cNvPr>
          <p:cNvGrpSpPr/>
          <p:nvPr/>
        </p:nvGrpSpPr>
        <p:grpSpPr>
          <a:xfrm>
            <a:off x="7475730" y="3853817"/>
            <a:ext cx="1275682" cy="1275682"/>
            <a:chOff x="7475730" y="3853817"/>
            <a:chExt cx="1275682" cy="127568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90E74B7-7FE2-487E-83AF-E4F0495CA43D}"/>
                </a:ext>
              </a:extLst>
            </p:cNvPr>
            <p:cNvGrpSpPr/>
            <p:nvPr/>
          </p:nvGrpSpPr>
          <p:grpSpPr>
            <a:xfrm rot="10800000">
              <a:off x="7475730" y="3853817"/>
              <a:ext cx="1275682" cy="1275682"/>
              <a:chOff x="7628074" y="2582196"/>
              <a:chExt cx="1275682" cy="1275682"/>
            </a:xfrm>
          </p:grpSpPr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18801FFB-4FA2-4F70-A04B-DF40F9AF099B}"/>
                  </a:ext>
                </a:extLst>
              </p:cNvPr>
              <p:cNvSpPr/>
              <p:nvPr/>
            </p:nvSpPr>
            <p:spPr>
              <a:xfrm rot="8100000">
                <a:off x="7628074" y="2582196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7C9A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9A02BA0-B3DA-4464-9A97-8CE1267123CC}"/>
                  </a:ext>
                </a:extLst>
              </p:cNvPr>
              <p:cNvSpPr/>
              <p:nvPr/>
            </p:nvSpPr>
            <p:spPr>
              <a:xfrm>
                <a:off x="7835230" y="2747481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4" name="Graphic 93" descr="Fireworks">
              <a:extLst>
                <a:ext uri="{FF2B5EF4-FFF2-40B4-BE49-F238E27FC236}">
                  <a16:creationId xmlns:a16="http://schemas.microsoft.com/office/drawing/2014/main" id="{096EACA2-C48B-4271-8B28-CDD5EFDA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6917" y="4254249"/>
              <a:ext cx="581294" cy="58129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E5B9A9-7E12-4BF0-878F-193075055638}"/>
              </a:ext>
            </a:extLst>
          </p:cNvPr>
          <p:cNvGrpSpPr/>
          <p:nvPr/>
        </p:nvGrpSpPr>
        <p:grpSpPr>
          <a:xfrm>
            <a:off x="9555242" y="1454514"/>
            <a:ext cx="1376420" cy="1275682"/>
            <a:chOff x="9555242" y="1454514"/>
            <a:chExt cx="1376420" cy="127568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5F94491-E775-41C0-907A-E350414C178C}"/>
                </a:ext>
              </a:extLst>
            </p:cNvPr>
            <p:cNvGrpSpPr/>
            <p:nvPr/>
          </p:nvGrpSpPr>
          <p:grpSpPr>
            <a:xfrm>
              <a:off x="9587589" y="1454514"/>
              <a:ext cx="1275682" cy="1275682"/>
              <a:chOff x="9695745" y="2486360"/>
              <a:chExt cx="1275682" cy="1275682"/>
            </a:xfrm>
          </p:grpSpPr>
          <p:sp>
            <p:nvSpPr>
              <p:cNvPr id="76" name="Teardrop 75">
                <a:extLst>
                  <a:ext uri="{FF2B5EF4-FFF2-40B4-BE49-F238E27FC236}">
                    <a16:creationId xmlns:a16="http://schemas.microsoft.com/office/drawing/2014/main" id="{DF2C6D0A-92FC-4DB4-B078-90109A0F3197}"/>
                  </a:ext>
                </a:extLst>
              </p:cNvPr>
              <p:cNvSpPr/>
              <p:nvPr/>
            </p:nvSpPr>
            <p:spPr>
              <a:xfrm rot="8100000">
                <a:off x="9695745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97F9D96-1119-4527-85CC-CB390E89D6E3}"/>
                  </a:ext>
                </a:extLst>
              </p:cNvPr>
              <p:cNvSpPr/>
              <p:nvPr/>
            </p:nvSpPr>
            <p:spPr>
              <a:xfrm>
                <a:off x="9890094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7" name="Picture 2" descr="See the source image">
              <a:extLst>
                <a:ext uri="{FF2B5EF4-FFF2-40B4-BE49-F238E27FC236}">
                  <a16:creationId xmlns:a16="http://schemas.microsoft.com/office/drawing/2014/main" id="{2A700498-B805-470B-8935-F39A9563E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242" y="1811206"/>
              <a:ext cx="1376420" cy="51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426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6728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90085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AFDA81-0847-4FE6-B5EE-04D8F884688A}"/>
              </a:ext>
            </a:extLst>
          </p:cNvPr>
          <p:cNvSpPr txBox="1"/>
          <p:nvPr/>
        </p:nvSpPr>
        <p:spPr>
          <a:xfrm>
            <a:off x="706582" y="1848258"/>
            <a:ext cx="4946073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esilient </a:t>
            </a:r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istributed </a:t>
            </a:r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AE1E9-D560-4FBC-A064-89E2AD320A76}"/>
              </a:ext>
            </a:extLst>
          </p:cNvPr>
          <p:cNvSpPr txBox="1"/>
          <p:nvPr/>
        </p:nvSpPr>
        <p:spPr>
          <a:xfrm>
            <a:off x="6747167" y="1859339"/>
            <a:ext cx="5167747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irected </a:t>
            </a:r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cyclic </a:t>
            </a:r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raph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9D413A-833A-4153-9626-415B1C5C2F40}"/>
              </a:ext>
            </a:extLst>
          </p:cNvPr>
          <p:cNvSpPr/>
          <p:nvPr/>
        </p:nvSpPr>
        <p:spPr>
          <a:xfrm>
            <a:off x="6096000" y="1132609"/>
            <a:ext cx="5053445" cy="48317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0899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AFDA81-0847-4FE6-B5EE-04D8F884688A}"/>
              </a:ext>
            </a:extLst>
          </p:cNvPr>
          <p:cNvSpPr txBox="1"/>
          <p:nvPr/>
        </p:nvSpPr>
        <p:spPr>
          <a:xfrm>
            <a:off x="706582" y="1848258"/>
            <a:ext cx="4946073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esilient </a:t>
            </a:r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istributed </a:t>
            </a:r>
            <a:r>
              <a:rPr lang="en-ZA" sz="6600" b="1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AE1E9-D560-4FBC-A064-89E2AD320A76}"/>
              </a:ext>
            </a:extLst>
          </p:cNvPr>
          <p:cNvSpPr txBox="1"/>
          <p:nvPr/>
        </p:nvSpPr>
        <p:spPr>
          <a:xfrm>
            <a:off x="6747167" y="1859339"/>
            <a:ext cx="5167747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irected </a:t>
            </a:r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cyclic </a:t>
            </a:r>
            <a:r>
              <a:rPr lang="en-ZA" sz="6600" b="1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</a:t>
            </a:r>
            <a:r>
              <a:rPr lang="en-ZA" sz="6600" dirty="0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FBB40-6E4C-4E50-9C93-4CA820B73769}"/>
              </a:ext>
            </a:extLst>
          </p:cNvPr>
          <p:cNvSpPr/>
          <p:nvPr/>
        </p:nvSpPr>
        <p:spPr>
          <a:xfrm>
            <a:off x="277086" y="1215736"/>
            <a:ext cx="5053445" cy="48317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911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3784E3-5016-414E-A3B7-7BAA1EEEACD9}"/>
              </a:ext>
            </a:extLst>
          </p:cNvPr>
          <p:cNvSpPr/>
          <p:nvPr/>
        </p:nvSpPr>
        <p:spPr>
          <a:xfrm>
            <a:off x="2931969" y="5622834"/>
            <a:ext cx="8714511" cy="716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Spark Core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BD947-B1C0-48C7-8855-D0608F8D8CAD}"/>
              </a:ext>
            </a:extLst>
          </p:cNvPr>
          <p:cNvSpPr/>
          <p:nvPr/>
        </p:nvSpPr>
        <p:spPr>
          <a:xfrm>
            <a:off x="2931969" y="4819270"/>
            <a:ext cx="8714511" cy="7169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Resilient Distributed Datasets (RDDs)</a:t>
            </a:r>
            <a:endParaRPr lang="en-ZA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21BE498-656C-40B5-AD72-C5563A8D23E7}"/>
              </a:ext>
            </a:extLst>
          </p:cNvPr>
          <p:cNvSpPr/>
          <p:nvPr/>
        </p:nvSpPr>
        <p:spPr>
          <a:xfrm>
            <a:off x="2308515" y="4819270"/>
            <a:ext cx="197427" cy="152053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5414D-A512-41D2-8CDC-FE8B351C93B6}"/>
              </a:ext>
            </a:extLst>
          </p:cNvPr>
          <p:cNvSpPr txBox="1"/>
          <p:nvPr/>
        </p:nvSpPr>
        <p:spPr>
          <a:xfrm>
            <a:off x="1113559" y="5144852"/>
            <a:ext cx="959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 dirty="0"/>
              <a:t>Core API</a:t>
            </a:r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7FC86-CAC2-44DF-8A4F-A674D2A56B58}"/>
              </a:ext>
            </a:extLst>
          </p:cNvPr>
          <p:cNvSpPr txBox="1"/>
          <p:nvPr/>
        </p:nvSpPr>
        <p:spPr>
          <a:xfrm>
            <a:off x="2405495" y="6550223"/>
            <a:ext cx="97778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https://databricks.com/blog/2016/12/28/10-things-i-wish-i-knew-before-using-apache-sparkr.html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A6BBD8-F9F9-479B-9602-BF5EDCCD9F26}"/>
              </a:ext>
            </a:extLst>
          </p:cNvPr>
          <p:cNvSpPr/>
          <p:nvPr/>
        </p:nvSpPr>
        <p:spPr>
          <a:xfrm>
            <a:off x="2931970" y="3891881"/>
            <a:ext cx="2632364" cy="716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Spark SQL</a:t>
            </a:r>
            <a:endParaRPr lang="en-ZA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344C89C-7690-446D-BE95-46E1347CF331}"/>
              </a:ext>
            </a:extLst>
          </p:cNvPr>
          <p:cNvSpPr/>
          <p:nvPr/>
        </p:nvSpPr>
        <p:spPr>
          <a:xfrm>
            <a:off x="2308515" y="1922803"/>
            <a:ext cx="249381" cy="268605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3C8D8-E6BE-48BE-95B4-BEB6109AA264}"/>
              </a:ext>
            </a:extLst>
          </p:cNvPr>
          <p:cNvSpPr txBox="1"/>
          <p:nvPr/>
        </p:nvSpPr>
        <p:spPr>
          <a:xfrm>
            <a:off x="555915" y="2665630"/>
            <a:ext cx="1517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 dirty="0"/>
              <a:t>Analysis APIs</a:t>
            </a:r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8F36DB-978F-4AFF-A804-31316618DF75}"/>
              </a:ext>
            </a:extLst>
          </p:cNvPr>
          <p:cNvSpPr/>
          <p:nvPr/>
        </p:nvSpPr>
        <p:spPr>
          <a:xfrm>
            <a:off x="5734052" y="3088317"/>
            <a:ext cx="2022763" cy="15205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ML lib</a:t>
            </a:r>
            <a:endParaRPr lang="en-Z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7E910-76F4-447A-8C6F-CD0678D43B9F}"/>
              </a:ext>
            </a:extLst>
          </p:cNvPr>
          <p:cNvSpPr/>
          <p:nvPr/>
        </p:nvSpPr>
        <p:spPr>
          <a:xfrm>
            <a:off x="7871116" y="3891881"/>
            <a:ext cx="2022763" cy="716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Streaming</a:t>
            </a:r>
            <a:endParaRPr lang="en-Z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C3F640-6F48-49DD-AD65-1C3483A2316B}"/>
              </a:ext>
            </a:extLst>
          </p:cNvPr>
          <p:cNvSpPr/>
          <p:nvPr/>
        </p:nvSpPr>
        <p:spPr>
          <a:xfrm>
            <a:off x="9973544" y="3888418"/>
            <a:ext cx="1672936" cy="7169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Graph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65A891-3BB3-4BBF-A688-DD621C4352AB}"/>
              </a:ext>
            </a:extLst>
          </p:cNvPr>
          <p:cNvSpPr/>
          <p:nvPr/>
        </p:nvSpPr>
        <p:spPr>
          <a:xfrm>
            <a:off x="2931969" y="3131613"/>
            <a:ext cx="1032164" cy="67367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SQL</a:t>
            </a:r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97F1D8-9338-4A92-A422-DB91B79A0558}"/>
              </a:ext>
            </a:extLst>
          </p:cNvPr>
          <p:cNvSpPr/>
          <p:nvPr/>
        </p:nvSpPr>
        <p:spPr>
          <a:xfrm>
            <a:off x="4100946" y="3131613"/>
            <a:ext cx="1463387" cy="67367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dirty="0" err="1"/>
              <a:t>Dataframes</a:t>
            </a:r>
            <a:endParaRPr lang="en-ZA" sz="2000" dirty="0"/>
          </a:p>
          <a:p>
            <a:pPr algn="ctr"/>
            <a:r>
              <a:rPr lang="en-ZA" sz="2000" dirty="0"/>
              <a:t>Datasets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133AE9-88FF-46CF-B4F1-B0DC1D79A1CA}"/>
              </a:ext>
            </a:extLst>
          </p:cNvPr>
          <p:cNvSpPr/>
          <p:nvPr/>
        </p:nvSpPr>
        <p:spPr>
          <a:xfrm>
            <a:off x="4774625" y="2435420"/>
            <a:ext cx="2982190" cy="4604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Spark ML</a:t>
            </a:r>
            <a:endParaRPr lang="en-ZA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FF4234-1E38-4116-808D-FF317BBE176C}"/>
              </a:ext>
            </a:extLst>
          </p:cNvPr>
          <p:cNvSpPr/>
          <p:nvPr/>
        </p:nvSpPr>
        <p:spPr>
          <a:xfrm>
            <a:off x="5734051" y="1922803"/>
            <a:ext cx="2022763" cy="46042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ML Pipelines</a:t>
            </a:r>
            <a:endParaRPr lang="en-ZA" sz="16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1A5E45E0-6E1D-464B-BACF-7B1CEAB1567C}"/>
              </a:ext>
            </a:extLst>
          </p:cNvPr>
          <p:cNvSpPr/>
          <p:nvPr/>
        </p:nvSpPr>
        <p:spPr>
          <a:xfrm>
            <a:off x="2339685" y="386726"/>
            <a:ext cx="197427" cy="116979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DCFE8-59AC-45E8-A2F3-425985FBBF5F}"/>
              </a:ext>
            </a:extLst>
          </p:cNvPr>
          <p:cNvSpPr txBox="1"/>
          <p:nvPr/>
        </p:nvSpPr>
        <p:spPr>
          <a:xfrm>
            <a:off x="96981" y="490784"/>
            <a:ext cx="2033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3200" dirty="0"/>
              <a:t>Language APIs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0CA728-F5A3-4EF9-88FB-1620A7E19D42}"/>
              </a:ext>
            </a:extLst>
          </p:cNvPr>
          <p:cNvSpPr/>
          <p:nvPr/>
        </p:nvSpPr>
        <p:spPr>
          <a:xfrm>
            <a:off x="2931969" y="1067266"/>
            <a:ext cx="2632364" cy="46042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 err="1"/>
              <a:t>SparkR</a:t>
            </a:r>
            <a:endParaRPr lang="en-ZA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452D51-72F6-4AD6-9232-C5E7AD047613}"/>
              </a:ext>
            </a:extLst>
          </p:cNvPr>
          <p:cNvSpPr/>
          <p:nvPr/>
        </p:nvSpPr>
        <p:spPr>
          <a:xfrm>
            <a:off x="2931968" y="462471"/>
            <a:ext cx="8714511" cy="46042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Java, Scala, Python</a:t>
            </a:r>
            <a:endParaRPr lang="en-ZA" sz="1600" dirty="0"/>
          </a:p>
        </p:txBody>
      </p:sp>
    </p:spTree>
    <p:extLst>
      <p:ext uri="{BB962C8B-B14F-4D97-AF65-F5344CB8AC3E}">
        <p14:creationId xmlns:p14="http://schemas.microsoft.com/office/powerpoint/2010/main" val="427308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12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5" grpId="0" animBg="1"/>
      <p:bldP spid="26" grpId="0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C35FCC9-52AC-4B78-89E9-6D03C8A06E4C}"/>
              </a:ext>
            </a:extLst>
          </p:cNvPr>
          <p:cNvGrpSpPr/>
          <p:nvPr/>
        </p:nvGrpSpPr>
        <p:grpSpPr>
          <a:xfrm>
            <a:off x="416503" y="2680049"/>
            <a:ext cx="2632364" cy="1497902"/>
            <a:chOff x="833005" y="2680049"/>
            <a:chExt cx="2632364" cy="14979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8171D6-5237-435F-8465-1D21F3E61838}"/>
                </a:ext>
              </a:extLst>
            </p:cNvPr>
            <p:cNvSpPr/>
            <p:nvPr/>
          </p:nvSpPr>
          <p:spPr>
            <a:xfrm>
              <a:off x="833005" y="2680049"/>
              <a:ext cx="2632364" cy="14979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ZA" sz="2800" dirty="0"/>
                <a:t>Driver</a:t>
              </a:r>
              <a:endParaRPr lang="en-ZA" sz="16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4E09D3-C79D-492A-8AD2-6C5280CFEB49}"/>
                </a:ext>
              </a:extLst>
            </p:cNvPr>
            <p:cNvSpPr/>
            <p:nvPr/>
          </p:nvSpPr>
          <p:spPr>
            <a:xfrm>
              <a:off x="1087583" y="3257109"/>
              <a:ext cx="2133599" cy="6736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400" dirty="0">
                  <a:solidFill>
                    <a:schemeClr val="tx1"/>
                  </a:solidFill>
                </a:rPr>
                <a:t>Spark Context</a:t>
              </a:r>
              <a:endParaRPr lang="en-ZA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E934CB0-5FB9-4412-B34B-278668187387}"/>
              </a:ext>
            </a:extLst>
          </p:cNvPr>
          <p:cNvSpPr/>
          <p:nvPr/>
        </p:nvSpPr>
        <p:spPr>
          <a:xfrm>
            <a:off x="4118319" y="3092162"/>
            <a:ext cx="2313654" cy="67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Cluster Manager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3C77A-D221-4434-92A7-20D1B8E1234D}"/>
              </a:ext>
            </a:extLst>
          </p:cNvPr>
          <p:cNvSpPr/>
          <p:nvPr/>
        </p:nvSpPr>
        <p:spPr>
          <a:xfrm>
            <a:off x="7905125" y="879763"/>
            <a:ext cx="2392266" cy="14979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2800" dirty="0"/>
              <a:t>Worker</a:t>
            </a:r>
            <a:endParaRPr lang="en-ZA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96683-8950-46DB-BFAA-0F6F9E897F93}"/>
              </a:ext>
            </a:extLst>
          </p:cNvPr>
          <p:cNvSpPr/>
          <p:nvPr/>
        </p:nvSpPr>
        <p:spPr>
          <a:xfrm>
            <a:off x="7905125" y="2659267"/>
            <a:ext cx="2392266" cy="14979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2800" dirty="0"/>
              <a:t>Worker</a:t>
            </a:r>
            <a:endParaRPr lang="en-ZA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41788A-D5EE-4FBB-8616-4B7AE591E894}"/>
              </a:ext>
            </a:extLst>
          </p:cNvPr>
          <p:cNvSpPr/>
          <p:nvPr/>
        </p:nvSpPr>
        <p:spPr>
          <a:xfrm>
            <a:off x="7905125" y="4438771"/>
            <a:ext cx="2392266" cy="14979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ZA" sz="2800" dirty="0"/>
              <a:t>Worker</a:t>
            </a:r>
            <a:endParaRPr lang="en-ZA" sz="1600" dirty="0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ABFE3810-E480-44FA-B20A-E690C2A19BF1}"/>
              </a:ext>
            </a:extLst>
          </p:cNvPr>
          <p:cNvSpPr/>
          <p:nvPr/>
        </p:nvSpPr>
        <p:spPr>
          <a:xfrm rot="5400000">
            <a:off x="3435116" y="3040632"/>
            <a:ext cx="311727" cy="794904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7397FEAD-3B2A-41BD-9F25-F29A70D2B833}"/>
              </a:ext>
            </a:extLst>
          </p:cNvPr>
          <p:cNvSpPr/>
          <p:nvPr/>
        </p:nvSpPr>
        <p:spPr>
          <a:xfrm rot="5400000">
            <a:off x="7071228" y="2874847"/>
            <a:ext cx="311727" cy="1066744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6CDB9440-FE68-45C8-97AE-6F2E3884E14E}"/>
              </a:ext>
            </a:extLst>
          </p:cNvPr>
          <p:cNvSpPr/>
          <p:nvPr/>
        </p:nvSpPr>
        <p:spPr>
          <a:xfrm rot="2937313">
            <a:off x="7041147" y="1559747"/>
            <a:ext cx="311727" cy="1412902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F2AD149E-9A28-4489-840A-67CC7EB623D1}"/>
              </a:ext>
            </a:extLst>
          </p:cNvPr>
          <p:cNvSpPr/>
          <p:nvPr/>
        </p:nvSpPr>
        <p:spPr>
          <a:xfrm rot="8322062">
            <a:off x="7017880" y="3923797"/>
            <a:ext cx="311727" cy="1423122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3E2C21-41B3-468A-B947-FBE5EBC51E43}"/>
              </a:ext>
            </a:extLst>
          </p:cNvPr>
          <p:cNvSpPr/>
          <p:nvPr/>
        </p:nvSpPr>
        <p:spPr>
          <a:xfrm>
            <a:off x="8022209" y="1479258"/>
            <a:ext cx="2133599" cy="673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>
                <a:solidFill>
                  <a:schemeClr val="tx1"/>
                </a:solidFill>
              </a:rPr>
              <a:t>Executor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AD1929-379B-472F-8F72-CDA63AB922B2}"/>
              </a:ext>
            </a:extLst>
          </p:cNvPr>
          <p:cNvSpPr/>
          <p:nvPr/>
        </p:nvSpPr>
        <p:spPr>
          <a:xfrm>
            <a:off x="8022209" y="3258762"/>
            <a:ext cx="2133599" cy="673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>
                <a:solidFill>
                  <a:schemeClr val="tx1"/>
                </a:solidFill>
              </a:rPr>
              <a:t>Executor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00D4A-D756-417A-9722-25018BBB2917}"/>
              </a:ext>
            </a:extLst>
          </p:cNvPr>
          <p:cNvSpPr/>
          <p:nvPr/>
        </p:nvSpPr>
        <p:spPr>
          <a:xfrm>
            <a:off x="8022208" y="5039876"/>
            <a:ext cx="2133599" cy="673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>
                <a:solidFill>
                  <a:schemeClr val="tx1"/>
                </a:solidFill>
              </a:rPr>
              <a:t>Executor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7EB703-28DD-4FB7-A2E0-06F98B7E1252}"/>
              </a:ext>
            </a:extLst>
          </p:cNvPr>
          <p:cNvSpPr/>
          <p:nvPr/>
        </p:nvSpPr>
        <p:spPr>
          <a:xfrm rot="16200000">
            <a:off x="8992464" y="3115967"/>
            <a:ext cx="5056910" cy="5845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3200" dirty="0"/>
              <a:t>Data sources</a:t>
            </a:r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EE93DF4B-F5EF-4B59-877C-20EB0EB07EE6}"/>
              </a:ext>
            </a:extLst>
          </p:cNvPr>
          <p:cNvSpPr/>
          <p:nvPr/>
        </p:nvSpPr>
        <p:spPr>
          <a:xfrm rot="5400000">
            <a:off x="10639844" y="1393378"/>
            <a:ext cx="311727" cy="582756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8A2F7F5D-6FAA-4F5F-A063-1F7062B16C5E}"/>
              </a:ext>
            </a:extLst>
          </p:cNvPr>
          <p:cNvSpPr/>
          <p:nvPr/>
        </p:nvSpPr>
        <p:spPr>
          <a:xfrm rot="5400000">
            <a:off x="10607165" y="3272703"/>
            <a:ext cx="311727" cy="582756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83B57CD9-5872-4241-8C80-983203D980DD}"/>
              </a:ext>
            </a:extLst>
          </p:cNvPr>
          <p:cNvSpPr/>
          <p:nvPr/>
        </p:nvSpPr>
        <p:spPr>
          <a:xfrm rot="5400000">
            <a:off x="10636816" y="4896344"/>
            <a:ext cx="311727" cy="582756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355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5859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7344"/>
                </a:solidFill>
                <a:latin typeface="Agency FB" panose="020B0503020202020204" pitchFamily="34" charset="0"/>
              </a:rPr>
              <a:t>Data bricks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A7B0AD2A-9CE5-48A4-B5C1-CFDF9D8CD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09" y="3306947"/>
            <a:ext cx="6986182" cy="26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Implementation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CDFEA55-369A-4AD7-B171-CF7E0AFB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61" y="3429000"/>
            <a:ext cx="2530172" cy="15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E5985C3E-1C63-47CB-A50B-00E74CF2D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27" y="3042623"/>
            <a:ext cx="4932828" cy="142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1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81793-6A32-4173-A7A3-761B68265BB3}"/>
              </a:ext>
            </a:extLst>
          </p:cNvPr>
          <p:cNvSpPr txBox="1"/>
          <p:nvPr/>
        </p:nvSpPr>
        <p:spPr>
          <a:xfrm>
            <a:off x="2618763" y="1543868"/>
            <a:ext cx="69544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3900" dirty="0">
                <a:solidFill>
                  <a:srgbClr val="D4505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2BB9E-6E4F-43E9-A88A-29984CB98043}"/>
              </a:ext>
            </a:extLst>
          </p:cNvPr>
          <p:cNvSpPr txBox="1"/>
          <p:nvPr/>
        </p:nvSpPr>
        <p:spPr>
          <a:xfrm>
            <a:off x="6648628" y="6457890"/>
            <a:ext cx="5543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Nick </a:t>
            </a:r>
            <a:r>
              <a:rPr lang="en-ZA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Heudecker</a:t>
            </a:r>
            <a:r>
              <a:rPr lang="en-ZA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‏ (Gartner analyst)</a:t>
            </a:r>
            <a:endParaRPr lang="en-ZA" sz="239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07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 environment for The whole team</a:t>
            </a:r>
          </a:p>
        </p:txBody>
      </p:sp>
      <p:pic>
        <p:nvPicPr>
          <p:cNvPr id="6" name="Graphic 5" descr="Construction worker">
            <a:extLst>
              <a:ext uri="{FF2B5EF4-FFF2-40B4-BE49-F238E27FC236}">
                <a16:creationId xmlns:a16="http://schemas.microsoft.com/office/drawing/2014/main" id="{6B381C3A-25D9-439A-9CB4-D32B0D858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015" y="2410967"/>
            <a:ext cx="3378442" cy="3378442"/>
          </a:xfrm>
          <a:prstGeom prst="rect">
            <a:avLst/>
          </a:prstGeom>
        </p:spPr>
      </p:pic>
      <p:pic>
        <p:nvPicPr>
          <p:cNvPr id="8" name="Graphic 7" descr="Office worker">
            <a:extLst>
              <a:ext uri="{FF2B5EF4-FFF2-40B4-BE49-F238E27FC236}">
                <a16:creationId xmlns:a16="http://schemas.microsoft.com/office/drawing/2014/main" id="{01E82F56-7443-4CDA-969A-497EAA0F9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3472" y="2410967"/>
            <a:ext cx="3378442" cy="3378442"/>
          </a:xfrm>
          <a:prstGeom prst="rect">
            <a:avLst/>
          </a:prstGeom>
        </p:spPr>
      </p:pic>
      <p:pic>
        <p:nvPicPr>
          <p:cNvPr id="10" name="Graphic 9" descr="Scientist">
            <a:extLst>
              <a:ext uri="{FF2B5EF4-FFF2-40B4-BE49-F238E27FC236}">
                <a16:creationId xmlns:a16="http://schemas.microsoft.com/office/drawing/2014/main" id="{62AF2FB6-D340-4235-B5FF-73AF11141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169" y="2410967"/>
            <a:ext cx="3378442" cy="3378442"/>
          </a:xfrm>
          <a:prstGeom prst="rect">
            <a:avLst/>
          </a:prstGeom>
        </p:spPr>
      </p:pic>
      <p:pic>
        <p:nvPicPr>
          <p:cNvPr id="12" name="Graphic 11" descr="Construction worker">
            <a:extLst>
              <a:ext uri="{FF2B5EF4-FFF2-40B4-BE49-F238E27FC236}">
                <a16:creationId xmlns:a16="http://schemas.microsoft.com/office/drawing/2014/main" id="{C4FA690D-18A6-436F-9316-D5214E347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015" y="2764258"/>
            <a:ext cx="3378442" cy="3378442"/>
          </a:xfrm>
          <a:prstGeom prst="rect">
            <a:avLst/>
          </a:prstGeom>
        </p:spPr>
      </p:pic>
      <p:pic>
        <p:nvPicPr>
          <p:cNvPr id="13" name="Graphic 12" descr="Office worker">
            <a:extLst>
              <a:ext uri="{FF2B5EF4-FFF2-40B4-BE49-F238E27FC236}">
                <a16:creationId xmlns:a16="http://schemas.microsoft.com/office/drawing/2014/main" id="{04FA949F-E587-4C2C-BBB1-293106892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3472" y="2764258"/>
            <a:ext cx="3378442" cy="3378442"/>
          </a:xfrm>
          <a:prstGeom prst="rect">
            <a:avLst/>
          </a:prstGeom>
        </p:spPr>
      </p:pic>
      <p:pic>
        <p:nvPicPr>
          <p:cNvPr id="14" name="Graphic 13" descr="Scientist">
            <a:extLst>
              <a:ext uri="{FF2B5EF4-FFF2-40B4-BE49-F238E27FC236}">
                <a16:creationId xmlns:a16="http://schemas.microsoft.com/office/drawing/2014/main" id="{B69A0A3C-4AD0-42B2-8FBC-8E1BC955B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169" y="2764258"/>
            <a:ext cx="3378442" cy="3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94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 click setup</a:t>
            </a:r>
          </a:p>
        </p:txBody>
      </p:sp>
      <p:pic>
        <p:nvPicPr>
          <p:cNvPr id="4" name="Graphic 3" descr="Cloud Computing">
            <a:extLst>
              <a:ext uri="{FF2B5EF4-FFF2-40B4-BE49-F238E27FC236}">
                <a16:creationId xmlns:a16="http://schemas.microsoft.com/office/drawing/2014/main" id="{CB293DE6-CD08-457E-9AAE-5B6E4F91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845" y="1690688"/>
            <a:ext cx="4828310" cy="4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43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Scale</a:t>
            </a:r>
          </a:p>
        </p:txBody>
      </p:sp>
      <p:pic>
        <p:nvPicPr>
          <p:cNvPr id="4" name="Graphic 3" descr="Hierarchy">
            <a:extLst>
              <a:ext uri="{FF2B5EF4-FFF2-40B4-BE49-F238E27FC236}">
                <a16:creationId xmlns:a16="http://schemas.microsoft.com/office/drawing/2014/main" id="{1C78C92F-2F90-410A-B2FD-2C1EC86D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0904" y="1507958"/>
            <a:ext cx="5350042" cy="53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94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</a:t>
            </a:r>
          </a:p>
        </p:txBody>
      </p:sp>
      <p:pic>
        <p:nvPicPr>
          <p:cNvPr id="4" name="Graphic 3" descr="Lock">
            <a:extLst>
              <a:ext uri="{FF2B5EF4-FFF2-40B4-BE49-F238E27FC236}">
                <a16:creationId xmlns:a16="http://schemas.microsoft.com/office/drawing/2014/main" id="{8247D5D9-40F7-4928-9364-634F6577A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3642" y="1910651"/>
            <a:ext cx="4844716" cy="48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20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Interactive Notebooks</a:t>
            </a:r>
          </a:p>
        </p:txBody>
      </p:sp>
      <p:pic>
        <p:nvPicPr>
          <p:cNvPr id="1026" name="Picture 2" descr="Screen Shot 2015-07-10 at 1.16.56 PM">
            <a:extLst>
              <a:ext uri="{FF2B5EF4-FFF2-40B4-BE49-F238E27FC236}">
                <a16:creationId xmlns:a16="http://schemas.microsoft.com/office/drawing/2014/main" id="{01B65413-C4A0-43B3-83DE-994F246D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463" y="2413195"/>
            <a:ext cx="8029074" cy="35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2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1019-9A25-4331-890B-252C15B9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000" b="1" dirty="0">
                <a:solidFill>
                  <a:srgbClr val="FF734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 Studio integration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4D11827A-06CD-4011-AAF1-EFB3BF23B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18" y="2251512"/>
            <a:ext cx="10023764" cy="351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35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876CD73B-C5C9-4CF3-AFEF-DF012EB98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building, electronics, outdoor, snow&#10;&#10;Description automatically generated">
            <a:extLst>
              <a:ext uri="{FF2B5EF4-FFF2-40B4-BE49-F238E27FC236}">
                <a16:creationId xmlns:a16="http://schemas.microsoft.com/office/drawing/2014/main" id="{74E1F81D-3C3B-4D33-ABAC-1001F0485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4" r="14085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144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36174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73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Getting your R project into production using Databricks</a:t>
            </a:r>
          </a:p>
        </p:txBody>
      </p:sp>
    </p:spTree>
    <p:extLst>
      <p:ext uri="{BB962C8B-B14F-4D97-AF65-F5344CB8AC3E}">
        <p14:creationId xmlns:p14="http://schemas.microsoft.com/office/powerpoint/2010/main" val="148758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2540229" y="-69090"/>
            <a:ext cx="7111542" cy="1004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40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What we will talk about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5478084" y="1168516"/>
            <a:ext cx="1434489" cy="190500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E4C5BF-D254-44BE-A06B-1BF66359A5C5}"/>
              </a:ext>
            </a:extLst>
          </p:cNvPr>
          <p:cNvGrpSpPr/>
          <p:nvPr/>
        </p:nvGrpSpPr>
        <p:grpSpPr>
          <a:xfrm>
            <a:off x="4899728" y="1766493"/>
            <a:ext cx="7737184" cy="1004301"/>
            <a:chOff x="1065959" y="2200868"/>
            <a:chExt cx="7737184" cy="1004301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1D425B9B-9C5D-4883-B7B7-52F03B8DD06D}"/>
                </a:ext>
              </a:extLst>
            </p:cNvPr>
            <p:cNvSpPr txBox="1">
              <a:spLocks/>
            </p:cNvSpPr>
            <p:nvPr/>
          </p:nvSpPr>
          <p:spPr>
            <a:xfrm>
              <a:off x="1691601" y="2200868"/>
              <a:ext cx="7111542" cy="10043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36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rPr>
                <a:t>Data science lifecycle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D4F49E-7697-48C8-8725-DC27D66B1F14}"/>
                </a:ext>
              </a:extLst>
            </p:cNvPr>
            <p:cNvSpPr/>
            <p:nvPr/>
          </p:nvSpPr>
          <p:spPr>
            <a:xfrm>
              <a:off x="1065959" y="2409447"/>
              <a:ext cx="625642" cy="5871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3260F9-669D-4294-9DC4-AE0B0503BA56}"/>
              </a:ext>
            </a:extLst>
          </p:cNvPr>
          <p:cNvGrpSpPr/>
          <p:nvPr/>
        </p:nvGrpSpPr>
        <p:grpSpPr>
          <a:xfrm>
            <a:off x="4899728" y="2828244"/>
            <a:ext cx="7737184" cy="1004301"/>
            <a:chOff x="1735985" y="3144282"/>
            <a:chExt cx="7737184" cy="1004301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C70A5387-AD47-48B1-95D7-105D313FB14D}"/>
                </a:ext>
              </a:extLst>
            </p:cNvPr>
            <p:cNvSpPr txBox="1">
              <a:spLocks/>
            </p:cNvSpPr>
            <p:nvPr/>
          </p:nvSpPr>
          <p:spPr>
            <a:xfrm>
              <a:off x="2361627" y="3144282"/>
              <a:ext cx="7111542" cy="10043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36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rPr>
                <a:t>Spark and R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76F2D2-3617-4BDD-9000-F861351BDAB5}"/>
                </a:ext>
              </a:extLst>
            </p:cNvPr>
            <p:cNvSpPr/>
            <p:nvPr/>
          </p:nvSpPr>
          <p:spPr>
            <a:xfrm>
              <a:off x="1735985" y="3359261"/>
              <a:ext cx="625642" cy="58714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3978F0-A332-4858-856F-91C6AC52EAE4}"/>
              </a:ext>
            </a:extLst>
          </p:cNvPr>
          <p:cNvGrpSpPr/>
          <p:nvPr/>
        </p:nvGrpSpPr>
        <p:grpSpPr>
          <a:xfrm>
            <a:off x="4899728" y="3889995"/>
            <a:ext cx="7737184" cy="1004301"/>
            <a:chOff x="2406011" y="4043346"/>
            <a:chExt cx="7737184" cy="1004301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7491A6B-4549-49D2-ADCB-04D4A5E8A585}"/>
                </a:ext>
              </a:extLst>
            </p:cNvPr>
            <p:cNvSpPr txBox="1">
              <a:spLocks/>
            </p:cNvSpPr>
            <p:nvPr/>
          </p:nvSpPr>
          <p:spPr>
            <a:xfrm>
              <a:off x="3031653" y="4043346"/>
              <a:ext cx="7111542" cy="10043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3600" dirty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rPr>
                <a:t>Databricks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405A9A-3BB1-46D9-AC0D-70C701277C54}"/>
                </a:ext>
              </a:extLst>
            </p:cNvPr>
            <p:cNvSpPr/>
            <p:nvPr/>
          </p:nvSpPr>
          <p:spPr>
            <a:xfrm>
              <a:off x="2406011" y="4255600"/>
              <a:ext cx="625642" cy="5871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F06A0F7-93EE-4B35-A84E-0EEFD0BC6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598" y="2509842"/>
            <a:ext cx="6986182" cy="26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1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6728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 Lifecycle</a:t>
            </a:r>
          </a:p>
        </p:txBody>
      </p:sp>
    </p:spTree>
    <p:extLst>
      <p:ext uri="{BB962C8B-B14F-4D97-AF65-F5344CB8AC3E}">
        <p14:creationId xmlns:p14="http://schemas.microsoft.com/office/powerpoint/2010/main" val="393276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81BC53-E2DF-40D6-B6E5-9D6BEEBFD054}"/>
              </a:ext>
            </a:extLst>
          </p:cNvPr>
          <p:cNvSpPr txBox="1"/>
          <p:nvPr/>
        </p:nvSpPr>
        <p:spPr>
          <a:xfrm>
            <a:off x="5357769" y="1011097"/>
            <a:ext cx="1476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2294C9-3DE1-4EA2-A7D0-BB994A2D9ABD}"/>
              </a:ext>
            </a:extLst>
          </p:cNvPr>
          <p:cNvGrpSpPr/>
          <p:nvPr/>
        </p:nvGrpSpPr>
        <p:grpSpPr>
          <a:xfrm>
            <a:off x="7523527" y="2568518"/>
            <a:ext cx="1619075" cy="1619075"/>
            <a:chOff x="6871982" y="2241259"/>
            <a:chExt cx="1619075" cy="16190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1089B9-5F04-4697-8E76-0E4C005931F5}"/>
                </a:ext>
              </a:extLst>
            </p:cNvPr>
            <p:cNvSpPr/>
            <p:nvPr/>
          </p:nvSpPr>
          <p:spPr>
            <a:xfrm>
              <a:off x="6871982" y="2241259"/>
              <a:ext cx="1619075" cy="16190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D257A0-D0BE-455F-BE48-172885000CCB}"/>
                </a:ext>
              </a:extLst>
            </p:cNvPr>
            <p:cNvSpPr txBox="1"/>
            <p:nvPr/>
          </p:nvSpPr>
          <p:spPr>
            <a:xfrm>
              <a:off x="6943288" y="2635297"/>
              <a:ext cx="14764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Acquire Data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D97C6-BCBF-4600-8099-CFED12AD2353}"/>
              </a:ext>
            </a:extLst>
          </p:cNvPr>
          <p:cNvGrpSpPr/>
          <p:nvPr/>
        </p:nvGrpSpPr>
        <p:grpSpPr>
          <a:xfrm>
            <a:off x="3229762" y="2568518"/>
            <a:ext cx="1619075" cy="1619075"/>
            <a:chOff x="2704052" y="2241259"/>
            <a:chExt cx="1619075" cy="1619075"/>
          </a:xfrm>
          <a:solidFill>
            <a:srgbClr val="7030A0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15AF80-8846-487A-85B6-B1ECEA06F4EE}"/>
                </a:ext>
              </a:extLst>
            </p:cNvPr>
            <p:cNvSpPr/>
            <p:nvPr/>
          </p:nvSpPr>
          <p:spPr>
            <a:xfrm>
              <a:off x="2704052" y="2241259"/>
              <a:ext cx="1619075" cy="16190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6C96C9-7DAD-4955-9742-41B85A3DE0D6}"/>
                </a:ext>
              </a:extLst>
            </p:cNvPr>
            <p:cNvSpPr txBox="1"/>
            <p:nvPr/>
          </p:nvSpPr>
          <p:spPr>
            <a:xfrm>
              <a:off x="2775358" y="2819855"/>
              <a:ext cx="147646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</p:grp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2AFD461D-A56B-4731-B891-730FC7952A01}"/>
              </a:ext>
            </a:extLst>
          </p:cNvPr>
          <p:cNvSpPr/>
          <p:nvPr/>
        </p:nvSpPr>
        <p:spPr>
          <a:xfrm rot="19037756">
            <a:off x="6902600" y="1705257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F79E5CBB-F9F8-4BA9-9C87-33AFE405D600}"/>
              </a:ext>
            </a:extLst>
          </p:cNvPr>
          <p:cNvSpPr/>
          <p:nvPr/>
        </p:nvSpPr>
        <p:spPr>
          <a:xfrm rot="13382576">
            <a:off x="4688721" y="1721346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BC69E453-4C40-444A-BB00-7ADA4725910D}"/>
              </a:ext>
            </a:extLst>
          </p:cNvPr>
          <p:cNvSpPr/>
          <p:nvPr/>
        </p:nvSpPr>
        <p:spPr>
          <a:xfrm rot="16200000">
            <a:off x="5973227" y="2726945"/>
            <a:ext cx="555072" cy="1502495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DFC3DE-E6E6-471D-B97F-D03D84832047}"/>
              </a:ext>
            </a:extLst>
          </p:cNvPr>
          <p:cNvSpPr/>
          <p:nvPr/>
        </p:nvSpPr>
        <p:spPr>
          <a:xfrm>
            <a:off x="5267032" y="4796065"/>
            <a:ext cx="1619075" cy="16190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88814-1DD2-42AE-A804-F4BF07287101}"/>
              </a:ext>
            </a:extLst>
          </p:cNvPr>
          <p:cNvSpPr txBox="1"/>
          <p:nvPr/>
        </p:nvSpPr>
        <p:spPr>
          <a:xfrm>
            <a:off x="5230314" y="5433223"/>
            <a:ext cx="173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</a:t>
            </a:r>
            <a:endParaRPr lang="en-ZA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268DBE-15B1-4E7C-9984-94AE19AD535F}"/>
              </a:ext>
            </a:extLst>
          </p:cNvPr>
          <p:cNvGrpSpPr/>
          <p:nvPr/>
        </p:nvGrpSpPr>
        <p:grpSpPr>
          <a:xfrm>
            <a:off x="5267032" y="359055"/>
            <a:ext cx="1619075" cy="1619075"/>
            <a:chOff x="8314186" y="487716"/>
            <a:chExt cx="1619075" cy="161907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0978B0-2854-4397-8F7A-7A1B9174C413}"/>
                </a:ext>
              </a:extLst>
            </p:cNvPr>
            <p:cNvSpPr/>
            <p:nvPr/>
          </p:nvSpPr>
          <p:spPr>
            <a:xfrm>
              <a:off x="8314186" y="487716"/>
              <a:ext cx="1619075" cy="16190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0F2320-3635-4BED-BEF2-3F483801651C}"/>
                </a:ext>
              </a:extLst>
            </p:cNvPr>
            <p:cNvSpPr txBox="1"/>
            <p:nvPr/>
          </p:nvSpPr>
          <p:spPr>
            <a:xfrm>
              <a:off x="8385493" y="1066422"/>
              <a:ext cx="14764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Problem</a:t>
              </a:r>
            </a:p>
          </p:txBody>
        </p:sp>
      </p:grp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5D29E006-2D31-4A72-9305-F0686D80E2DF}"/>
              </a:ext>
            </a:extLst>
          </p:cNvPr>
          <p:cNvSpPr/>
          <p:nvPr/>
        </p:nvSpPr>
        <p:spPr>
          <a:xfrm rot="19037756">
            <a:off x="4775542" y="3967493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C0A401D8-A3C1-4E8C-8DBE-3FA8C3B41E07}"/>
              </a:ext>
            </a:extLst>
          </p:cNvPr>
          <p:cNvSpPr/>
          <p:nvPr/>
        </p:nvSpPr>
        <p:spPr>
          <a:xfrm rot="13382576">
            <a:off x="6901346" y="3983277"/>
            <a:ext cx="555072" cy="1094310"/>
          </a:xfrm>
          <a:prstGeom prst="upDownArrow">
            <a:avLst>
              <a:gd name="adj1" fmla="val 50000"/>
              <a:gd name="adj2" fmla="val 4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45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7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EDB212E9-72EE-4E1A-898A-2DB39285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10EF8D0-9E6E-4432-8AA7-F0D3E5DB7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3558" y="1792706"/>
            <a:ext cx="11046450" cy="411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4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4B8AB1-1364-43B4-BBCF-0FA8F7D05CFE}"/>
              </a:ext>
            </a:extLst>
          </p:cNvPr>
          <p:cNvSpPr txBox="1">
            <a:spLocks/>
          </p:cNvSpPr>
          <p:nvPr/>
        </p:nvSpPr>
        <p:spPr>
          <a:xfrm>
            <a:off x="8465980" y="6578814"/>
            <a:ext cx="3188012" cy="33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rPr>
              <a:t>History of Azure Databricks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FC17A1-A4E9-472B-BD9B-E1ACC056F5F7}"/>
              </a:ext>
            </a:extLst>
          </p:cNvPr>
          <p:cNvGrpSpPr/>
          <p:nvPr/>
        </p:nvGrpSpPr>
        <p:grpSpPr>
          <a:xfrm>
            <a:off x="11184127" y="6684424"/>
            <a:ext cx="939807" cy="124806"/>
            <a:chOff x="4679586" y="878988"/>
            <a:chExt cx="1434489" cy="190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F6F162-F525-4CDA-A5C8-E8FE64D784BF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943B7A-774E-4396-8221-40AEBCC27C2C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A9B017-FA47-459F-A965-354BFE39738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4FF5F4-C46B-44C5-8D4F-1A876B0D88FF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8903CE-3263-4C87-BC9D-C3E66592AC9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BF3237-A7E0-48F0-BF43-E8F0ADE1200A}"/>
              </a:ext>
            </a:extLst>
          </p:cNvPr>
          <p:cNvCxnSpPr/>
          <p:nvPr/>
        </p:nvCxnSpPr>
        <p:spPr>
          <a:xfrm>
            <a:off x="1780750" y="33218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5124D0-7184-4421-8195-AD37A946AE44}"/>
              </a:ext>
            </a:extLst>
          </p:cNvPr>
          <p:cNvGrpSpPr/>
          <p:nvPr/>
        </p:nvGrpSpPr>
        <p:grpSpPr>
          <a:xfrm>
            <a:off x="1569656" y="3216306"/>
            <a:ext cx="211094" cy="211094"/>
            <a:chOff x="1677812" y="4248152"/>
            <a:chExt cx="211094" cy="2110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425151-9015-47A1-B6AF-A2E685218B0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B303E-3ABC-4A17-980C-0487DE4B21E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A58E24-2DE5-439E-BF3B-0EEBD0ABA049}"/>
              </a:ext>
            </a:extLst>
          </p:cNvPr>
          <p:cNvGrpSpPr/>
          <p:nvPr/>
        </p:nvGrpSpPr>
        <p:grpSpPr>
          <a:xfrm>
            <a:off x="3747663" y="3216306"/>
            <a:ext cx="211094" cy="211094"/>
            <a:chOff x="3855819" y="4248152"/>
            <a:chExt cx="211094" cy="21109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70EC01-DACF-4728-BAC6-CF9C06BACECB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0D29C2-BDBC-46EF-80DB-A0D9F28E1344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36D84A-C700-499F-9228-A052CC4F1579}"/>
              </a:ext>
            </a:extLst>
          </p:cNvPr>
          <p:cNvGrpSpPr/>
          <p:nvPr/>
        </p:nvGrpSpPr>
        <p:grpSpPr>
          <a:xfrm>
            <a:off x="525270" y="3840756"/>
            <a:ext cx="2289049" cy="871821"/>
            <a:chOff x="1514240" y="4816886"/>
            <a:chExt cx="2289049" cy="87182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90C35C-B4A1-48AE-912B-E3EAAFB0E830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Google File System (GFS)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F8B181-97C3-4DB9-8150-20837147B7AB}"/>
                </a:ext>
              </a:extLst>
            </p:cNvPr>
            <p:cNvSpPr txBox="1"/>
            <p:nvPr/>
          </p:nvSpPr>
          <p:spPr>
            <a:xfrm>
              <a:off x="1725323" y="5411708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Predecessor to HDFS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CB8E6-9271-437E-A045-5DCCA75C354A}"/>
              </a:ext>
            </a:extLst>
          </p:cNvPr>
          <p:cNvSpPr txBox="1"/>
          <p:nvPr/>
        </p:nvSpPr>
        <p:spPr>
          <a:xfrm>
            <a:off x="525270" y="34077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056"/>
                </a:solidFill>
                <a:latin typeface="Tw Cen MT" panose="020B0602020104020603" pitchFamily="34" charset="0"/>
              </a:rPr>
              <a:t>2003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DFD868-815C-4229-8385-D9D35E8537D7}"/>
              </a:ext>
            </a:extLst>
          </p:cNvPr>
          <p:cNvGrpSpPr/>
          <p:nvPr/>
        </p:nvGrpSpPr>
        <p:grpSpPr>
          <a:xfrm>
            <a:off x="2621478" y="2323779"/>
            <a:ext cx="2289049" cy="548656"/>
            <a:chOff x="1514240" y="4816886"/>
            <a:chExt cx="2289049" cy="5486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7EFF0B-9E52-443E-B089-517D9B90B69B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MapReduce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989D38-7E7F-4BA3-B58F-33CF64CF6EA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D827CD-A493-45CD-9AA2-6C19791517FB}"/>
              </a:ext>
            </a:extLst>
          </p:cNvPr>
          <p:cNvSpPr txBox="1"/>
          <p:nvPr/>
        </p:nvSpPr>
        <p:spPr>
          <a:xfrm>
            <a:off x="2670301" y="2655233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CA7CA"/>
                </a:solidFill>
                <a:latin typeface="Tw Cen MT" panose="020B0602020104020603" pitchFamily="34" charset="0"/>
              </a:rPr>
              <a:t>2004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C9DD43-2BD6-4286-AAE9-3B2E0F624175}"/>
              </a:ext>
            </a:extLst>
          </p:cNvPr>
          <p:cNvGrpSpPr/>
          <p:nvPr/>
        </p:nvGrpSpPr>
        <p:grpSpPr>
          <a:xfrm>
            <a:off x="1031954" y="1454514"/>
            <a:ext cx="1275682" cy="1275682"/>
            <a:chOff x="1031954" y="1454514"/>
            <a:chExt cx="1275682" cy="127568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76929E-F314-44E3-8C4F-8E651387AAA1}"/>
                </a:ext>
              </a:extLst>
            </p:cNvPr>
            <p:cNvGrpSpPr/>
            <p:nvPr/>
          </p:nvGrpSpPr>
          <p:grpSpPr>
            <a:xfrm>
              <a:off x="1031954" y="1454514"/>
              <a:ext cx="1275682" cy="1275682"/>
              <a:chOff x="1140110" y="2486360"/>
              <a:chExt cx="1275682" cy="1275682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73D781D2-591C-4F60-8EDF-E3520597076B}"/>
                  </a:ext>
                </a:extLst>
              </p:cNvPr>
              <p:cNvSpPr/>
              <p:nvPr/>
            </p:nvSpPr>
            <p:spPr>
              <a:xfrm rot="8100000">
                <a:off x="114011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FF60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33EDC4-30C8-47D1-8F0C-DDCD4B657FE0}"/>
                  </a:ext>
                </a:extLst>
              </p:cNvPr>
              <p:cNvSpPr/>
              <p:nvPr/>
            </p:nvSpPr>
            <p:spPr>
              <a:xfrm>
                <a:off x="133445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8" name="Graphic 87" descr="Hierarchy">
              <a:extLst>
                <a:ext uri="{FF2B5EF4-FFF2-40B4-BE49-F238E27FC236}">
                  <a16:creationId xmlns:a16="http://schemas.microsoft.com/office/drawing/2014/main" id="{5D8589AB-F1CE-4BCC-8ED0-BF497CAC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4275" y="1729772"/>
              <a:ext cx="609895" cy="60989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6F0F76-C2C9-42F1-A2B8-27E91166186F}"/>
              </a:ext>
            </a:extLst>
          </p:cNvPr>
          <p:cNvGrpSpPr/>
          <p:nvPr/>
        </p:nvGrpSpPr>
        <p:grpSpPr>
          <a:xfrm>
            <a:off x="3190978" y="3936237"/>
            <a:ext cx="1275682" cy="1275682"/>
            <a:chOff x="3190978" y="3936237"/>
            <a:chExt cx="1275682" cy="12756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22AAD22-0125-4837-AFDB-50C018D94150}"/>
                </a:ext>
              </a:extLst>
            </p:cNvPr>
            <p:cNvGrpSpPr/>
            <p:nvPr/>
          </p:nvGrpSpPr>
          <p:grpSpPr>
            <a:xfrm rot="10800000">
              <a:off x="3190978" y="3936237"/>
              <a:ext cx="1275682" cy="1275682"/>
              <a:chOff x="3319430" y="2486360"/>
              <a:chExt cx="1275682" cy="1275682"/>
            </a:xfrm>
          </p:grpSpPr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A88C6F57-3EE7-41A2-8618-01284AA75CA1}"/>
                  </a:ext>
                </a:extLst>
              </p:cNvPr>
              <p:cNvSpPr/>
              <p:nvPr/>
            </p:nvSpPr>
            <p:spPr>
              <a:xfrm rot="8100000">
                <a:off x="3319430" y="2486360"/>
                <a:ext cx="1275682" cy="1275682"/>
              </a:xfrm>
              <a:prstGeom prst="teardrop">
                <a:avLst>
                  <a:gd name="adj" fmla="val 109962"/>
                </a:avLst>
              </a:prstGeom>
              <a:solidFill>
                <a:srgbClr val="6CA7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40E353-EF37-4CB9-B8F5-148946742CD1}"/>
                  </a:ext>
                </a:extLst>
              </p:cNvPr>
              <p:cNvSpPr/>
              <p:nvPr/>
            </p:nvSpPr>
            <p:spPr>
              <a:xfrm>
                <a:off x="3513779" y="2679358"/>
                <a:ext cx="889686" cy="8896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8CC67841-9FD4-4729-8D16-0DAF5F74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772" y="4251827"/>
              <a:ext cx="682443" cy="682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1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209</Words>
  <Application>Microsoft Office PowerPoint</Application>
  <PresentationFormat>Widescreen</PresentationFormat>
  <Paragraphs>91</Paragraphs>
  <Slides>25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Agency FB</vt:lpstr>
      <vt:lpstr>Arial</vt:lpstr>
      <vt:lpstr>Calibri</vt:lpstr>
      <vt:lpstr>Calibri Light</vt:lpstr>
      <vt:lpstr>Segoe UI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One environment for The whole team</vt:lpstr>
      <vt:lpstr>One click setup</vt:lpstr>
      <vt:lpstr>Scale</vt:lpstr>
      <vt:lpstr>Security</vt:lpstr>
      <vt:lpstr>Interactive Notebooks</vt:lpstr>
      <vt:lpstr>R Studio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Johnson</dc:creator>
  <cp:lastModifiedBy>Michael Johnson</cp:lastModifiedBy>
  <cp:revision>20</cp:revision>
  <dcterms:created xsi:type="dcterms:W3CDTF">2020-03-06T17:54:29Z</dcterms:created>
  <dcterms:modified xsi:type="dcterms:W3CDTF">2020-03-07T05:13:57Z</dcterms:modified>
</cp:coreProperties>
</file>